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66" r:id="rId2"/>
    <p:sldId id="267" r:id="rId3"/>
    <p:sldId id="268" r:id="rId4"/>
    <p:sldId id="269" r:id="rId5"/>
    <p:sldId id="272" r:id="rId6"/>
    <p:sldId id="273" r:id="rId7"/>
    <p:sldId id="270" r:id="rId8"/>
    <p:sldId id="274" r:id="rId9"/>
    <p:sldId id="286" r:id="rId10"/>
    <p:sldId id="285" r:id="rId11"/>
    <p:sldId id="284" r:id="rId12"/>
    <p:sldId id="279" r:id="rId13"/>
    <p:sldId id="276" r:id="rId14"/>
    <p:sldId id="277" r:id="rId15"/>
    <p:sldId id="280" r:id="rId16"/>
    <p:sldId id="278" r:id="rId17"/>
    <p:sldId id="282" r:id="rId18"/>
    <p:sldId id="281" r:id="rId19"/>
    <p:sldId id="283" r:id="rId20"/>
    <p:sldId id="287" r:id="rId21"/>
    <p:sldId id="298" r:id="rId22"/>
    <p:sldId id="300" r:id="rId23"/>
    <p:sldId id="299" r:id="rId24"/>
    <p:sldId id="301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71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[ts(a+f)]xml" id="{1CBB245F-96E6-D446-9B3B-F708F4FB2AF6}">
          <p14:sldIdLst>
            <p14:sldId id="266"/>
            <p14:sldId id="267"/>
            <p14:sldId id="268"/>
            <p14:sldId id="269"/>
            <p14:sldId id="272"/>
            <p14:sldId id="273"/>
            <p14:sldId id="270"/>
            <p14:sldId id="274"/>
          </p14:sldIdLst>
        </p14:section>
        <p14:section name="mlp" id="{5EE2580F-FDD1-384D-8299-2378F2044C8A}">
          <p14:sldIdLst>
            <p14:sldId id="286"/>
            <p14:sldId id="285"/>
            <p14:sldId id="284"/>
            <p14:sldId id="279"/>
            <p14:sldId id="276"/>
            <p14:sldId id="277"/>
            <p14:sldId id="280"/>
            <p14:sldId id="278"/>
            <p14:sldId id="282"/>
            <p14:sldId id="281"/>
            <p14:sldId id="283"/>
          </p14:sldIdLst>
        </p14:section>
        <p14:section name="cnn" id="{56FB217B-14CE-6D4E-BDB5-55A84E402CCF}">
          <p14:sldIdLst>
            <p14:sldId id="287"/>
            <p14:sldId id="298"/>
            <p14:sldId id="300"/>
            <p14:sldId id="299"/>
            <p14:sldId id="301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isc" id="{8AD8F71C-D0CE-9842-8B9A-60FA634140E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/>
    <p:restoredTop sz="90209"/>
  </p:normalViewPr>
  <p:slideViewPr>
    <p:cSldViewPr snapToGrid="0">
      <p:cViewPr>
        <p:scale>
          <a:sx n="173" d="100"/>
          <a:sy n="173" d="100"/>
        </p:scale>
        <p:origin x="1936" y="488"/>
      </p:cViewPr>
      <p:guideLst>
        <p:guide orient="horz" pos="1620"/>
        <p:guide pos="3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09165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93850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403235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07475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36676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4258669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81786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148346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68575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60103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442269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63481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576358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15227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42891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864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256326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d2b4d434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d2b4d434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d2b4d434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d2b4d434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fd10a32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fd10a32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chrome-extension://oemmndcbldboiebfnladdacbdfmadadm/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https://arxiv.org/pdf/2201.09165.pdf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 PRE-TRAINED AUDIO-VISUAL TRANSFORMER FOR EMOTION RECOGNITION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Combine X_V and X_A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d2b4d434e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74" name="Google Shape;74;g1dd2b4d434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9deb6b90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84" name="Google Shape;84;g229deb6b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0073d42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92" name="Google Shape;92;g2420073d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596336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203c0ad6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08" name="Google Shape;108;g24203c0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9e2615268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34" name="Google Shape;134;g229e261526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6e3dba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6e3dba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Fusion method, we will use contextual bimodal attention fusion method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 will perform classification task using Bayesian Neural network to achieve interpretability by capturing uncertainty in our prediction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67aecb9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94" name="Google Shape;194;g23967aecb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on the 9</a:t>
            </a:r>
            <a:r>
              <a:rPr lang="en-US" baseline="30000" dirty="0"/>
              <a:t>th</a:t>
            </a:r>
            <a:r>
              <a:rPr lang="en-US" dirty="0"/>
              <a:t> floor at ISI outside the restrooms</a:t>
            </a:r>
          </a:p>
        </p:txBody>
      </p:sp>
    </p:spTree>
    <p:extLst>
      <p:ext uri="{BB962C8B-B14F-4D97-AF65-F5344CB8AC3E}">
        <p14:creationId xmlns:p14="http://schemas.microsoft.com/office/powerpoint/2010/main" val="27750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12649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16217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263134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140111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326654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(3 x 4)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3: We have 3 input nodes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1</a:t>
            </a:r>
            <a:r>
              <a:rPr lang="en-US" baseline="30000" dirty="0"/>
              <a:t>st</a:t>
            </a:r>
            <a:r>
              <a:rPr lang="en-US" dirty="0"/>
              <a:t> hidden layer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Weights (4 x 1)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4: We have 4 nodes in the previous layer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1: We have 1 node in the 2</a:t>
            </a:r>
            <a:r>
              <a:rPr lang="en-US" baseline="30000" dirty="0"/>
              <a:t>nd</a:t>
            </a:r>
            <a:r>
              <a:rPr lang="en-US" dirty="0"/>
              <a:t> hidden layer. We have 1 in the 2</a:t>
            </a:r>
            <a:r>
              <a:rPr lang="en-US" baseline="30000" dirty="0"/>
              <a:t>nd</a:t>
            </a:r>
            <a:r>
              <a:rPr lang="en-US" dirty="0"/>
              <a:t> hidden layer because we want to forecast only 1 step ahead</a:t>
            </a:r>
          </a:p>
        </p:txBody>
      </p:sp>
    </p:spTree>
    <p:extLst>
      <p:ext uri="{BB962C8B-B14F-4D97-AF65-F5344CB8AC3E}">
        <p14:creationId xmlns:p14="http://schemas.microsoft.com/office/powerpoint/2010/main" val="149401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inance.yahoo.com/quote/VOO/history?p=VO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eering.com/research/opensmil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6D33F-0702-9D48-F93F-C777DC5D7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2E15C-700F-38B6-38A0-72408CCF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53488-DA4F-3CAA-D677-CB75916D42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7645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7373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828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920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69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377DD2-81BE-53D6-4503-423810CA5B3E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4151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7645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7373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828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920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69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377DD2-81BE-53D6-4503-423810CA5B3E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13650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7645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7373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828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920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69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7089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710370"/>
            <a:ext cx="1486921" cy="9400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8180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927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C7C48-7254-01EE-8507-7689E289AA7C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47553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9300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0214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1128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2042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6373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703211"/>
            <a:ext cx="1486921" cy="94718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746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55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6500"/>
            <a:ext cx="1308150" cy="18832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7414"/>
            <a:ext cx="1308150" cy="7723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85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94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00F4648-BCE7-CEFB-9543-7B8345D2E296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A86739-AD39-E7F8-7BD5-EF405DFD1672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64C16-2F40-89E8-0FBF-08C2B8B83872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67701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28995" y="56174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28995" y="167266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28995" y="2783575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28995" y="389448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5495" cy="15617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5658"/>
            <a:ext cx="1485495" cy="95473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5495" cy="12670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5495" cy="23780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18947"/>
            <a:ext cx="1306724" cy="18908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29861"/>
            <a:ext cx="1306724" cy="7799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6724" cy="33097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6724" cy="14418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2236"/>
            <a:ext cx="1485495" cy="282696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3150"/>
            <a:ext cx="1485495" cy="17160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4064"/>
            <a:ext cx="1485495" cy="6051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5495" cy="505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FA477F-B686-543C-352F-19D65FE8CFAF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D06C2-3089-7216-3276-5E9D57355496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7E0AB1-75D1-0602-FF4B-1D85DEF89733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49422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28995" y="56174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28995" y="167266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28995" y="2783575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28995" y="389448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5495" cy="15617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5658"/>
            <a:ext cx="1485495" cy="95473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5495" cy="12670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5495" cy="23780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18947"/>
            <a:ext cx="1306724" cy="18908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29861"/>
            <a:ext cx="1306724" cy="7799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6724" cy="33097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6724" cy="14418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2236"/>
            <a:ext cx="1485495" cy="282696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3150"/>
            <a:ext cx="1485495" cy="17160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4064"/>
            <a:ext cx="1485495" cy="6051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5495" cy="505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FA477F-B686-543C-352F-19D65FE8CFAF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D06C2-3089-7216-3276-5E9D57355496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A7BFB-CC01-C83D-19E8-D892BA188F8C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C7B47-05D3-0891-8267-E79072CF0A28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76996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26EA3D-8E84-A4A2-BDC7-D624CCC759E9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399721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F69866-AD87-E29B-41D0-1154C5D7AA54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366532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30BF92-758E-E032-06DA-3FD2726B9BE8}"/>
              </a:ext>
            </a:extLst>
          </p:cNvPr>
          <p:cNvSpPr txBox="1"/>
          <p:nvPr/>
        </p:nvSpPr>
        <p:spPr>
          <a:xfrm>
            <a:off x="3556027" y="4833864"/>
            <a:ext cx="236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(1 x 4)</a:t>
            </a:r>
            <a:r>
              <a:rPr lang="en-US" dirty="0"/>
              <a:t> dot 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 =&gt; </a:t>
            </a:r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  <a:highlight>
                  <a:srgbClr val="FF00FF"/>
                </a:highlight>
              </a:rPr>
              <a:t>(1 x 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1BD27-1EE6-D094-8977-C0F729036EEB}"/>
              </a:ext>
            </a:extLst>
          </p:cNvPr>
          <p:cNvSpPr txBox="1"/>
          <p:nvPr/>
        </p:nvSpPr>
        <p:spPr>
          <a:xfrm>
            <a:off x="27699" y="276592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48524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30BF92-758E-E032-06DA-3FD2726B9BE8}"/>
              </a:ext>
            </a:extLst>
          </p:cNvPr>
          <p:cNvSpPr txBox="1"/>
          <p:nvPr/>
        </p:nvSpPr>
        <p:spPr>
          <a:xfrm>
            <a:off x="3556027" y="4833864"/>
            <a:ext cx="236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(1 x 4)</a:t>
            </a:r>
            <a:r>
              <a:rPr lang="en-US" dirty="0"/>
              <a:t> dot 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 =&gt; </a:t>
            </a:r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  <a:highlight>
                  <a:srgbClr val="FF00FF"/>
                </a:highlight>
              </a:rPr>
              <a:t>(1 x 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325736C-42D9-F137-6E73-E1BADB494557}"/>
              </a:ext>
            </a:extLst>
          </p:cNvPr>
          <p:cNvSpPr txBox="1"/>
          <p:nvPr/>
        </p:nvSpPr>
        <p:spPr>
          <a:xfrm>
            <a:off x="7103524" y="481121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41F3C-8BB1-FDC8-D83E-78301DE244B3}"/>
              </a:ext>
            </a:extLst>
          </p:cNvPr>
          <p:cNvSpPr txBox="1"/>
          <p:nvPr/>
        </p:nvSpPr>
        <p:spPr>
          <a:xfrm>
            <a:off x="16014" y="280813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72369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preprocessing (filter)</a:t>
            </a:r>
            <a:endParaRPr lang="en-US" dirty="0"/>
          </a:p>
        </p:txBody>
      </p:sp>
      <p:pic>
        <p:nvPicPr>
          <p:cNvPr id="11" name="Picture 10" descr="Vanguard 500 Index Fund (VOO) via https://finance.yahoo.com/quote/VOO/history?p=VOO">
            <a:extLst>
              <a:ext uri="{FF2B5EF4-FFF2-40B4-BE49-F238E27FC236}">
                <a16:creationId xmlns:a16="http://schemas.microsoft.com/office/drawing/2014/main" id="{9AE4FE39-1C63-B230-BE08-163343EC2D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1349477"/>
            <a:ext cx="5495716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70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594971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FA007-9641-349E-96E6-D37383313A0C}"/>
              </a:ext>
            </a:extLst>
          </p:cNvPr>
          <p:cNvSpPr txBox="1"/>
          <p:nvPr/>
        </p:nvSpPr>
        <p:spPr>
          <a:xfrm>
            <a:off x="1484930" y="3465681"/>
            <a:ext cx="293493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Vanguard 500 Index Fund (VOO)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1303697" y="4676270"/>
            <a:ext cx="3297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Multivariate Time Series of VOO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6011194" y="4676269"/>
            <a:ext cx="2625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7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6D1B1-7070-BA25-60FA-B99AF82A4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087E4-E7D0-A0EB-1B84-386DE2D4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FA267-82A7-BA5E-8251-7624C5CCF2B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To understand layers: https://</a:t>
            </a:r>
            <a:r>
              <a:rPr lang="en-US" dirty="0" err="1"/>
              <a:t>youtu.be</a:t>
            </a:r>
            <a:r>
              <a:rPr lang="en-US" dirty="0"/>
              <a:t>/qFJeN9V1ZsI?t=1199</a:t>
            </a:r>
          </a:p>
        </p:txBody>
      </p:sp>
    </p:spTree>
    <p:extLst>
      <p:ext uri="{BB962C8B-B14F-4D97-AF65-F5344CB8AC3E}">
        <p14:creationId xmlns:p14="http://schemas.microsoft.com/office/powerpoint/2010/main" val="126276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5644DF7-378A-F742-7A2D-1C25BEE8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252"/>
            <a:ext cx="1336574" cy="16359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ACABED-47E5-B4BA-D97E-7ED151CD1FE3}"/>
              </a:ext>
            </a:extLst>
          </p:cNvPr>
          <p:cNvGrpSpPr/>
          <p:nvPr/>
        </p:nvGrpSpPr>
        <p:grpSpPr>
          <a:xfrm>
            <a:off x="2098332" y="134839"/>
            <a:ext cx="3389274" cy="748221"/>
            <a:chOff x="1383035" y="1823529"/>
            <a:chExt cx="3389274" cy="748221"/>
          </a:xfrm>
        </p:grpSpPr>
        <p:pic>
          <p:nvPicPr>
            <p:cNvPr id="6" name="Picture 5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A5D4BFAF-BEAF-96EB-7078-4EB638595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964"/>
            <a:stretch/>
          </p:blipFill>
          <p:spPr>
            <a:xfrm>
              <a:off x="1383035" y="1823529"/>
              <a:ext cx="3389274" cy="748221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393EBDB-F2EC-111C-03CD-BA469C318CEB}"/>
                </a:ext>
              </a:extLst>
            </p:cNvPr>
            <p:cNvSpPr/>
            <p:nvPr/>
          </p:nvSpPr>
          <p:spPr>
            <a:xfrm>
              <a:off x="1878079" y="2195655"/>
              <a:ext cx="1932833" cy="257346"/>
            </a:xfrm>
            <a:prstGeom prst="frame">
              <a:avLst/>
            </a:prstGeom>
            <a:solidFill>
              <a:schemeClr val="accent4"/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9CB4166-1399-8192-3A69-07D8CC318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64"/>
          <a:stretch/>
        </p:blipFill>
        <p:spPr>
          <a:xfrm>
            <a:off x="2098332" y="1255186"/>
            <a:ext cx="3389274" cy="74822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D695E1E9-64D4-E888-E4A3-28F1C45AB420}"/>
              </a:ext>
            </a:extLst>
          </p:cNvPr>
          <p:cNvSpPr/>
          <p:nvPr/>
        </p:nvSpPr>
        <p:spPr>
          <a:xfrm>
            <a:off x="3559792" y="1629296"/>
            <a:ext cx="1932833" cy="257346"/>
          </a:xfrm>
          <a:prstGeom prst="frame">
            <a:avLst/>
          </a:prstGeom>
          <a:solidFill>
            <a:schemeClr val="accent4"/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12780-824C-FC73-D708-1080F2E65E3F}"/>
              </a:ext>
            </a:extLst>
          </p:cNvPr>
          <p:cNvSpPr txBox="1"/>
          <p:nvPr/>
        </p:nvSpPr>
        <p:spPr>
          <a:xfrm>
            <a:off x="5487606" y="48174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440.579987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CA89EA-A9AF-E1C0-9965-9E00F38AFD15}"/>
              </a:ext>
            </a:extLst>
          </p:cNvPr>
          <p:cNvSpPr txBox="1"/>
          <p:nvPr/>
        </p:nvSpPr>
        <p:spPr>
          <a:xfrm>
            <a:off x="5487606" y="160408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440.579987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764D4-9974-0034-F867-C956C80A7661}"/>
              </a:ext>
            </a:extLst>
          </p:cNvPr>
          <p:cNvSpPr txBox="1"/>
          <p:nvPr/>
        </p:nvSpPr>
        <p:spPr>
          <a:xfrm>
            <a:off x="5919615" y="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16" name="Picture 1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EED923A-52B4-C799-0450-FBEDB5D9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64"/>
          <a:stretch/>
        </p:blipFill>
        <p:spPr>
          <a:xfrm>
            <a:off x="2098332" y="2375533"/>
            <a:ext cx="3389274" cy="7482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EA0E3-9B6E-6E41-6E20-4834856734F5}"/>
              </a:ext>
            </a:extLst>
          </p:cNvPr>
          <p:cNvSpPr txBox="1"/>
          <p:nvPr/>
        </p:nvSpPr>
        <p:spPr>
          <a:xfrm>
            <a:off x="5487606" y="272514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438.779999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6A6CE-E956-61F9-ADBE-3F6812D9E9D0}"/>
              </a:ext>
            </a:extLst>
          </p:cNvPr>
          <p:cNvSpPr txBox="1"/>
          <p:nvPr/>
        </p:nvSpPr>
        <p:spPr>
          <a:xfrm>
            <a:off x="7642719" y="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40054-7F4F-8A46-0DBE-82C7CF1A3F87}"/>
              </a:ext>
            </a:extLst>
          </p:cNvPr>
          <p:cNvSpPr txBox="1"/>
          <p:nvPr/>
        </p:nvSpPr>
        <p:spPr>
          <a:xfrm>
            <a:off x="7314905" y="1604080"/>
            <a:ext cx="1417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440.579987</a:t>
            </a:r>
          </a:p>
          <a:p>
            <a:r>
              <a:rPr lang="en-US" dirty="0"/>
              <a:t>=&gt; 440.579987</a:t>
            </a:r>
          </a:p>
          <a:p>
            <a:r>
              <a:rPr lang="en-US" dirty="0"/>
              <a:t>     438.779999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04E2F-E8F1-EC68-41AA-F946F30A700D}"/>
              </a:ext>
            </a:extLst>
          </p:cNvPr>
          <p:cNvSpPr txBox="1"/>
          <p:nvPr/>
        </p:nvSpPr>
        <p:spPr>
          <a:xfrm>
            <a:off x="7662756" y="312375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 x 1)</a:t>
            </a:r>
          </a:p>
        </p:txBody>
      </p:sp>
    </p:spTree>
    <p:extLst>
      <p:ext uri="{BB962C8B-B14F-4D97-AF65-F5344CB8AC3E}">
        <p14:creationId xmlns:p14="http://schemas.microsoft.com/office/powerpoint/2010/main" val="39624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420B806-A15C-431A-FDE1-399B3750B65F}"/>
              </a:ext>
            </a:extLst>
          </p:cNvPr>
          <p:cNvGrpSpPr/>
          <p:nvPr/>
        </p:nvGrpSpPr>
        <p:grpSpPr>
          <a:xfrm>
            <a:off x="125915" y="1628128"/>
            <a:ext cx="1930263" cy="1887243"/>
            <a:chOff x="179594" y="1427523"/>
            <a:chExt cx="2310073" cy="2595738"/>
          </a:xfrm>
        </p:grpSpPr>
        <p:pic>
          <p:nvPicPr>
            <p:cNvPr id="4" name="Picture 3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30FB8062-9149-5E38-A0B5-1EDADA10F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47" t="14624" b="8741"/>
            <a:stretch/>
          </p:blipFill>
          <p:spPr>
            <a:xfrm>
              <a:off x="559405" y="1427523"/>
              <a:ext cx="1930262" cy="2128782"/>
            </a:xfrm>
            <a:prstGeom prst="rect">
              <a:avLst/>
            </a:prstGeom>
          </p:spPr>
        </p:pic>
        <p:pic>
          <p:nvPicPr>
            <p:cNvPr id="5" name="Picture 4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85644DF7-378A-F742-7A2D-1C25BEE82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47" t="8741" b="8876"/>
            <a:stretch/>
          </p:blipFill>
          <p:spPr>
            <a:xfrm>
              <a:off x="179594" y="1734808"/>
              <a:ext cx="1930262" cy="2288453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DFECFE90-39B6-7CAD-D345-5FE037C65AFF}"/>
                </a:ext>
              </a:extLst>
            </p:cNvPr>
            <p:cNvSpPr/>
            <p:nvPr/>
          </p:nvSpPr>
          <p:spPr>
            <a:xfrm>
              <a:off x="179594" y="1735300"/>
              <a:ext cx="1243625" cy="176557"/>
            </a:xfrm>
            <a:prstGeom prst="frame">
              <a:avLst/>
            </a:prstGeom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75E4CA74-1EBB-3496-F11D-3165EC9E407A}"/>
                </a:ext>
              </a:extLst>
            </p:cNvPr>
            <p:cNvSpPr/>
            <p:nvPr/>
          </p:nvSpPr>
          <p:spPr>
            <a:xfrm>
              <a:off x="559405" y="1476757"/>
              <a:ext cx="1243625" cy="176557"/>
            </a:xfrm>
            <a:prstGeom prst="frame">
              <a:avLst/>
            </a:prstGeom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629A07-1DAC-6085-61F5-4050F155BA6C}"/>
              </a:ext>
            </a:extLst>
          </p:cNvPr>
          <p:cNvGrpSpPr/>
          <p:nvPr/>
        </p:nvGrpSpPr>
        <p:grpSpPr>
          <a:xfrm>
            <a:off x="2269665" y="2202417"/>
            <a:ext cx="1520670" cy="738663"/>
            <a:chOff x="3155625" y="2243384"/>
            <a:chExt cx="1308571" cy="407138"/>
          </a:xfrm>
        </p:grpSpPr>
        <p:pic>
          <p:nvPicPr>
            <p:cNvPr id="21" name="Picture 20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7BAD9D47-2E82-04FA-86F0-B89EA4895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11" t="6394" r="28855" b="82526"/>
            <a:stretch/>
          </p:blipFill>
          <p:spPr>
            <a:xfrm>
              <a:off x="3155625" y="2342744"/>
              <a:ext cx="1224030" cy="307778"/>
            </a:xfrm>
            <a:prstGeom prst="rect">
              <a:avLst/>
            </a:prstGeom>
          </p:spPr>
        </p:pic>
        <p:pic>
          <p:nvPicPr>
            <p:cNvPr id="25" name="Picture 24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86BEBCB1-DC15-D708-21EC-22F10F44F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47" t="15145" r="31119" b="77702"/>
            <a:stretch/>
          </p:blipFill>
          <p:spPr>
            <a:xfrm>
              <a:off x="3240166" y="2243384"/>
              <a:ext cx="1224030" cy="19872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4B3A43-8238-C327-1CCC-1994AE973D48}"/>
              </a:ext>
            </a:extLst>
          </p:cNvPr>
          <p:cNvGrpSpPr/>
          <p:nvPr/>
        </p:nvGrpSpPr>
        <p:grpSpPr>
          <a:xfrm>
            <a:off x="4057989" y="2765594"/>
            <a:ext cx="1639551" cy="183587"/>
            <a:chOff x="4710665" y="1653314"/>
            <a:chExt cx="1930262" cy="183587"/>
          </a:xfrm>
        </p:grpSpPr>
        <p:pic>
          <p:nvPicPr>
            <p:cNvPr id="31" name="Picture 30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95A56A78-107A-B561-0D23-ECCBC8205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47" t="8741" b="84650"/>
            <a:stretch/>
          </p:blipFill>
          <p:spPr>
            <a:xfrm>
              <a:off x="4710665" y="1653314"/>
              <a:ext cx="1930262" cy="183587"/>
            </a:xfrm>
            <a:prstGeom prst="rect">
              <a:avLst/>
            </a:prstGeom>
          </p:spPr>
        </p:pic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06EC68E7-8C16-2C1D-B808-6CD34B92210C}"/>
                </a:ext>
              </a:extLst>
            </p:cNvPr>
            <p:cNvSpPr/>
            <p:nvPr/>
          </p:nvSpPr>
          <p:spPr>
            <a:xfrm>
              <a:off x="4710665" y="1660344"/>
              <a:ext cx="1243625" cy="176557"/>
            </a:xfrm>
            <a:prstGeom prst="frame">
              <a:avLst/>
            </a:prstGeom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26B2FEF-B615-6B03-C405-4E5F68D51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1" t="9357" r="28855" b="84941"/>
          <a:stretch/>
        </p:blipFill>
        <p:spPr>
          <a:xfrm>
            <a:off x="5881077" y="2746077"/>
            <a:ext cx="1213718" cy="28732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1697EDF-B4FF-7BE0-9496-F4910F2514F4}"/>
              </a:ext>
            </a:extLst>
          </p:cNvPr>
          <p:cNvGrpSpPr/>
          <p:nvPr/>
        </p:nvGrpSpPr>
        <p:grpSpPr>
          <a:xfrm>
            <a:off x="4084641" y="2126549"/>
            <a:ext cx="1612899" cy="251357"/>
            <a:chOff x="4727942" y="670417"/>
            <a:chExt cx="1930262" cy="251357"/>
          </a:xfrm>
        </p:grpSpPr>
        <p:pic>
          <p:nvPicPr>
            <p:cNvPr id="35" name="Picture 34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83574A4A-1319-528A-7A84-E3A3C376C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47" t="14624" b="76327"/>
            <a:stretch/>
          </p:blipFill>
          <p:spPr>
            <a:xfrm>
              <a:off x="4727942" y="670417"/>
              <a:ext cx="1930262" cy="251357"/>
            </a:xfrm>
            <a:prstGeom prst="rect">
              <a:avLst/>
            </a:prstGeom>
          </p:spPr>
        </p:pic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D9133428-E904-FD9A-3988-002EFFDD161A}"/>
                </a:ext>
              </a:extLst>
            </p:cNvPr>
            <p:cNvSpPr/>
            <p:nvPr/>
          </p:nvSpPr>
          <p:spPr>
            <a:xfrm>
              <a:off x="4727942" y="707816"/>
              <a:ext cx="1243625" cy="176557"/>
            </a:xfrm>
            <a:prstGeom prst="frame">
              <a:avLst/>
            </a:prstGeom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8" name="Picture 3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C2207CF-C62E-A3BB-B879-DA9E219D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7" t="15145" r="31119" b="77702"/>
          <a:stretch/>
        </p:blipFill>
        <p:spPr>
          <a:xfrm>
            <a:off x="5868651" y="2071959"/>
            <a:ext cx="1212954" cy="3605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D864C4-1C1A-27DE-CDF0-11593321E040}"/>
              </a:ext>
            </a:extLst>
          </p:cNvPr>
          <p:cNvSpPr txBox="1"/>
          <p:nvPr/>
        </p:nvSpPr>
        <p:spPr>
          <a:xfrm>
            <a:off x="2043174" y="2279362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6CD53C-CB6E-3240-5A71-C703CCD1E56A}"/>
              </a:ext>
            </a:extLst>
          </p:cNvPr>
          <p:cNvSpPr txBox="1"/>
          <p:nvPr/>
        </p:nvSpPr>
        <p:spPr>
          <a:xfrm>
            <a:off x="3816987" y="2279362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=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8D9F14-9818-476A-5B24-83A7AC7DDC24}"/>
              </a:ext>
            </a:extLst>
          </p:cNvPr>
          <p:cNvSpPr txBox="1"/>
          <p:nvPr/>
        </p:nvSpPr>
        <p:spPr>
          <a:xfrm>
            <a:off x="6348414" y="2340505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76A32A-08DE-7498-0186-89F2FE862E9B}"/>
              </a:ext>
            </a:extLst>
          </p:cNvPr>
          <p:cNvSpPr txBox="1"/>
          <p:nvPr/>
        </p:nvSpPr>
        <p:spPr>
          <a:xfrm>
            <a:off x="5627649" y="2648692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B1E6FC-3C38-8520-F164-302F82887EBA}"/>
              </a:ext>
            </a:extLst>
          </p:cNvPr>
          <p:cNvSpPr txBox="1"/>
          <p:nvPr/>
        </p:nvSpPr>
        <p:spPr>
          <a:xfrm>
            <a:off x="5640075" y="2073762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2F8890-BE1F-96FB-38EE-7D8FCE686870}"/>
              </a:ext>
            </a:extLst>
          </p:cNvPr>
          <p:cNvSpPr txBox="1"/>
          <p:nvPr/>
        </p:nvSpPr>
        <p:spPr>
          <a:xfrm>
            <a:off x="7195509" y="2276094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10E167-2513-83DA-A85B-D6CAF8B98E81}"/>
              </a:ext>
            </a:extLst>
          </p:cNvPr>
          <p:cNvSpPr txBox="1"/>
          <p:nvPr/>
        </p:nvSpPr>
        <p:spPr>
          <a:xfrm>
            <a:off x="7629460" y="243249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###    ###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9B4A88-221F-F942-7341-04A8CEB36375}"/>
              </a:ext>
            </a:extLst>
          </p:cNvPr>
          <p:cNvSpPr txBox="1"/>
          <p:nvPr/>
        </p:nvSpPr>
        <p:spPr>
          <a:xfrm>
            <a:off x="6241930" y="307957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178FEA-64B2-9691-3B5E-A628608313EF}"/>
              </a:ext>
            </a:extLst>
          </p:cNvPr>
          <p:cNvSpPr txBox="1"/>
          <p:nvPr/>
        </p:nvSpPr>
        <p:spPr>
          <a:xfrm>
            <a:off x="6152963" y="343353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440...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8BEE07-C7DB-FF2D-4B13-3B15C1F448BC}"/>
              </a:ext>
            </a:extLst>
          </p:cNvPr>
          <p:cNvSpPr txBox="1"/>
          <p:nvPr/>
        </p:nvSpPr>
        <p:spPr>
          <a:xfrm>
            <a:off x="6151044" y="409716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440...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E5392-4256-2AA1-7EC8-7CC36C5AF44C}"/>
              </a:ext>
            </a:extLst>
          </p:cNvPr>
          <p:cNvSpPr txBox="1"/>
          <p:nvPr/>
        </p:nvSpPr>
        <p:spPr>
          <a:xfrm>
            <a:off x="6345533" y="3594046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87D03F-6BD2-C52B-9DD9-BB7EE53B88B5}"/>
              </a:ext>
            </a:extLst>
          </p:cNvPr>
          <p:cNvSpPr txBox="1"/>
          <p:nvPr/>
        </p:nvSpPr>
        <p:spPr>
          <a:xfrm>
            <a:off x="5607201" y="366616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7892C9-1AAD-026A-254F-ED6AF2CDD22D}"/>
              </a:ext>
            </a:extLst>
          </p:cNvPr>
          <p:cNvSpPr txBox="1"/>
          <p:nvPr/>
        </p:nvSpPr>
        <p:spPr>
          <a:xfrm>
            <a:off x="7195509" y="3533693"/>
            <a:ext cx="24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E19782-2AFF-4E65-41AE-7BDDB97012D5}"/>
              </a:ext>
            </a:extLst>
          </p:cNvPr>
          <p:cNvSpPr txBox="1"/>
          <p:nvPr/>
        </p:nvSpPr>
        <p:spPr>
          <a:xfrm>
            <a:off x="7629460" y="366616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880...</a:t>
            </a:r>
          </a:p>
        </p:txBody>
      </p:sp>
    </p:spTree>
    <p:extLst>
      <p:ext uri="{BB962C8B-B14F-4D97-AF65-F5344CB8AC3E}">
        <p14:creationId xmlns:p14="http://schemas.microsoft.com/office/powerpoint/2010/main" val="371846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5644DF7-378A-F742-7A2D-1C25BEE8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252"/>
            <a:ext cx="1336574" cy="16359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ACABED-47E5-B4BA-D97E-7ED151CD1FE3}"/>
              </a:ext>
            </a:extLst>
          </p:cNvPr>
          <p:cNvGrpSpPr/>
          <p:nvPr/>
        </p:nvGrpSpPr>
        <p:grpSpPr>
          <a:xfrm>
            <a:off x="1657951" y="1604080"/>
            <a:ext cx="3389274" cy="748221"/>
            <a:chOff x="1383035" y="1823529"/>
            <a:chExt cx="3389274" cy="748221"/>
          </a:xfrm>
        </p:grpSpPr>
        <p:pic>
          <p:nvPicPr>
            <p:cNvPr id="6" name="Picture 5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A5D4BFAF-BEAF-96EB-7078-4EB638595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964"/>
            <a:stretch/>
          </p:blipFill>
          <p:spPr>
            <a:xfrm>
              <a:off x="1383035" y="1823529"/>
              <a:ext cx="3389274" cy="748221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393EBDB-F2EC-111C-03CD-BA469C318CEB}"/>
                </a:ext>
              </a:extLst>
            </p:cNvPr>
            <p:cNvSpPr/>
            <p:nvPr/>
          </p:nvSpPr>
          <p:spPr>
            <a:xfrm>
              <a:off x="1878079" y="2195655"/>
              <a:ext cx="1932833" cy="257346"/>
            </a:xfrm>
            <a:prstGeom prst="frame">
              <a:avLst/>
            </a:prstGeom>
            <a:solidFill>
              <a:schemeClr val="accent4"/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9CB4166-1399-8192-3A69-07D8CC318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64"/>
          <a:stretch/>
        </p:blipFill>
        <p:spPr>
          <a:xfrm>
            <a:off x="2098332" y="1255186"/>
            <a:ext cx="3389274" cy="74822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D695E1E9-64D4-E888-E4A3-28F1C45AB420}"/>
              </a:ext>
            </a:extLst>
          </p:cNvPr>
          <p:cNvSpPr/>
          <p:nvPr/>
        </p:nvSpPr>
        <p:spPr>
          <a:xfrm>
            <a:off x="3559792" y="1629296"/>
            <a:ext cx="1932833" cy="257346"/>
          </a:xfrm>
          <a:prstGeom prst="frame">
            <a:avLst/>
          </a:prstGeom>
          <a:solidFill>
            <a:schemeClr val="accent4"/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12780-824C-FC73-D708-1080F2E65E3F}"/>
              </a:ext>
            </a:extLst>
          </p:cNvPr>
          <p:cNvSpPr txBox="1"/>
          <p:nvPr/>
        </p:nvSpPr>
        <p:spPr>
          <a:xfrm>
            <a:off x="5487606" y="48174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440.579987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CA89EA-A9AF-E1C0-9965-9E00F38AFD15}"/>
              </a:ext>
            </a:extLst>
          </p:cNvPr>
          <p:cNvSpPr txBox="1"/>
          <p:nvPr/>
        </p:nvSpPr>
        <p:spPr>
          <a:xfrm>
            <a:off x="5487606" y="160408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440.579987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764D4-9974-0034-F867-C956C80A7661}"/>
              </a:ext>
            </a:extLst>
          </p:cNvPr>
          <p:cNvSpPr txBox="1"/>
          <p:nvPr/>
        </p:nvSpPr>
        <p:spPr>
          <a:xfrm>
            <a:off x="5919615" y="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16" name="Picture 1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EED923A-52B4-C799-0450-FBEDB5D9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64"/>
          <a:stretch/>
        </p:blipFill>
        <p:spPr>
          <a:xfrm>
            <a:off x="2098332" y="2375533"/>
            <a:ext cx="3389274" cy="7482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EA0E3-9B6E-6E41-6E20-4834856734F5}"/>
              </a:ext>
            </a:extLst>
          </p:cNvPr>
          <p:cNvSpPr txBox="1"/>
          <p:nvPr/>
        </p:nvSpPr>
        <p:spPr>
          <a:xfrm>
            <a:off x="5487606" y="272514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438.779999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6A6CE-E956-61F9-ADBE-3F6812D9E9D0}"/>
              </a:ext>
            </a:extLst>
          </p:cNvPr>
          <p:cNvSpPr txBox="1"/>
          <p:nvPr/>
        </p:nvSpPr>
        <p:spPr>
          <a:xfrm>
            <a:off x="7642719" y="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40054-7F4F-8A46-0DBE-82C7CF1A3F87}"/>
              </a:ext>
            </a:extLst>
          </p:cNvPr>
          <p:cNvSpPr txBox="1"/>
          <p:nvPr/>
        </p:nvSpPr>
        <p:spPr>
          <a:xfrm>
            <a:off x="7314905" y="1604080"/>
            <a:ext cx="1417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440.579987</a:t>
            </a:r>
          </a:p>
          <a:p>
            <a:r>
              <a:rPr lang="en-US" dirty="0"/>
              <a:t>=&gt; 440.579987</a:t>
            </a:r>
          </a:p>
          <a:p>
            <a:r>
              <a:rPr lang="en-US" dirty="0"/>
              <a:t>     438.779999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04E2F-E8F1-EC68-41AA-F946F30A700D}"/>
              </a:ext>
            </a:extLst>
          </p:cNvPr>
          <p:cNvSpPr txBox="1"/>
          <p:nvPr/>
        </p:nvSpPr>
        <p:spPr>
          <a:xfrm>
            <a:off x="7662756" y="312375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 x 1)</a:t>
            </a:r>
          </a:p>
        </p:txBody>
      </p:sp>
    </p:spTree>
    <p:extLst>
      <p:ext uri="{BB962C8B-B14F-4D97-AF65-F5344CB8AC3E}">
        <p14:creationId xmlns:p14="http://schemas.microsoft.com/office/powerpoint/2010/main" val="52541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8D7B3-765B-09F3-2021-60FC311A2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35F8B-1010-551B-D15B-EF4CCBF19A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Ignore the coming slides. They are based on MLP</a:t>
            </a:r>
          </a:p>
        </p:txBody>
      </p:sp>
    </p:spTree>
    <p:extLst>
      <p:ext uri="{BB962C8B-B14F-4D97-AF65-F5344CB8AC3E}">
        <p14:creationId xmlns:p14="http://schemas.microsoft.com/office/powerpoint/2010/main" val="2596333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45260" y="869770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126528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475787"/>
            <a:ext cx="1220724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74576" y="561747"/>
            <a:ext cx="1220724" cy="7652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770345" y="2116245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Conv1D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5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377DD2-81BE-53D6-4503-423810CA5B3E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933397-5638-69BF-29B8-EF5F3AE6F46B}"/>
              </a:ext>
            </a:extLst>
          </p:cNvPr>
          <p:cNvSpPr/>
          <p:nvPr/>
        </p:nvSpPr>
        <p:spPr>
          <a:xfrm>
            <a:off x="4130421" y="1388672"/>
            <a:ext cx="1220724" cy="7652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519016-7E78-8DCF-4472-98E370A5682C}"/>
              </a:ext>
            </a:extLst>
          </p:cNvPr>
          <p:cNvSpPr/>
          <p:nvPr/>
        </p:nvSpPr>
        <p:spPr>
          <a:xfrm>
            <a:off x="4130421" y="2236777"/>
            <a:ext cx="1220724" cy="7652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FF7710-09FE-862B-8A1D-DB13D5E87937}"/>
              </a:ext>
            </a:extLst>
          </p:cNvPr>
          <p:cNvSpPr/>
          <p:nvPr/>
        </p:nvSpPr>
        <p:spPr>
          <a:xfrm>
            <a:off x="4130421" y="3084882"/>
            <a:ext cx="1220724" cy="7652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34535-AC9D-C304-751A-B0B552ADDACC}"/>
              </a:ext>
            </a:extLst>
          </p:cNvPr>
          <p:cNvSpPr/>
          <p:nvPr/>
        </p:nvSpPr>
        <p:spPr>
          <a:xfrm>
            <a:off x="4130421" y="3932987"/>
            <a:ext cx="1220724" cy="7652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81798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7645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7373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828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920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69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377DD2-81BE-53D6-4503-423810CA5B3E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19682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7645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7373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828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920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69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7089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710370"/>
            <a:ext cx="1486921" cy="9400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8180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927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E188471-92BA-A382-EF25-F5518E92F745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14C5DA-35FA-C7AD-030B-8BE81A2070E6}"/>
              </a:ext>
            </a:extLst>
          </p:cNvPr>
          <p:cNvSpPr txBox="1"/>
          <p:nvPr/>
        </p:nvSpPr>
        <p:spPr>
          <a:xfrm>
            <a:off x="7022528" y="54444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C7C48-7254-01EE-8507-7689E289AA7C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05601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9300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80214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91128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902042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6373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703211"/>
            <a:ext cx="1486921" cy="94718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746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55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6500"/>
            <a:ext cx="1308150" cy="18832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7414"/>
            <a:ext cx="1308150" cy="7723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85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94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00F4648-BCE7-CEFB-9543-7B8345D2E296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A86739-AD39-E7F8-7BD5-EF405DFD1672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64C16-2F40-89E8-0FBF-08C2B8B83872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15352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28995" y="56174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28995" y="167266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28995" y="2783575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28995" y="389448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5495" cy="15617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5658"/>
            <a:ext cx="1485495" cy="95473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5495" cy="12670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5495" cy="23780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18947"/>
            <a:ext cx="1306724" cy="18908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29861"/>
            <a:ext cx="1306724" cy="7799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6724" cy="33097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6724" cy="14418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2236"/>
            <a:ext cx="1485495" cy="282696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3150"/>
            <a:ext cx="1485495" cy="17160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4064"/>
            <a:ext cx="1485495" cy="6051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5495" cy="505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FA477F-B686-543C-352F-19D65FE8CFAF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D06C2-3089-7216-3276-5E9D57355496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7E0AB1-75D1-0602-FF4B-1D85DEF89733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92249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preprocessing (solve TS problem using a ML method)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9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66480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5032727" y="4380681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446528" y="3938229"/>
            <a:ext cx="1899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16220-BFE7-8938-21C4-FB68789A614D}"/>
              </a:ext>
            </a:extLst>
          </p:cNvPr>
          <p:cNvSpPr txBox="1"/>
          <p:nvPr/>
        </p:nvSpPr>
        <p:spPr>
          <a:xfrm>
            <a:off x="3303334" y="3892062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X train</a:t>
            </a:r>
            <a:endParaRPr lang="en-US" dirty="0"/>
          </a:p>
        </p:txBody>
      </p:sp>
      <p:pic>
        <p:nvPicPr>
          <p:cNvPr id="12" name="Picture 11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D2A31F4-0ACB-0C0A-B1C8-96453954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1835150"/>
            <a:ext cx="1930400" cy="1473200"/>
          </a:xfrm>
          <a:prstGeom prst="rect">
            <a:avLst/>
          </a:prstGeom>
        </p:spPr>
      </p:pic>
      <p:pic>
        <p:nvPicPr>
          <p:cNvPr id="14" name="Picture 13" descr="A picture containing text, receipt, font, algebra&#10;&#10;Description automatically generated">
            <a:extLst>
              <a:ext uri="{FF2B5EF4-FFF2-40B4-BE49-F238E27FC236}">
                <a16:creationId xmlns:a16="http://schemas.microsoft.com/office/drawing/2014/main" id="{1B4E8E2F-6A05-BE8D-7361-0386C617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58" y="1835150"/>
            <a:ext cx="1104900" cy="147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B82D8-D27D-E3D8-70F7-B7D65A0996F2}"/>
              </a:ext>
            </a:extLst>
          </p:cNvPr>
          <p:cNvSpPr txBox="1"/>
          <p:nvPr/>
        </p:nvSpPr>
        <p:spPr>
          <a:xfrm>
            <a:off x="6257928" y="3675107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y 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03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28995" y="561747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28995" y="1672661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28995" y="2783575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28995" y="3894489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5495" cy="15617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5658"/>
            <a:ext cx="1485495" cy="95473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5495" cy="12670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5495" cy="23780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18947"/>
            <a:ext cx="1306724" cy="18908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29861"/>
            <a:ext cx="1306724" cy="7799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6724" cy="33097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6724" cy="14418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2236"/>
            <a:ext cx="1485495" cy="282696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3150"/>
            <a:ext cx="1485495" cy="17160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4064"/>
            <a:ext cx="1485495" cy="6051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5495" cy="505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FA477F-B686-543C-352F-19D65FE8CFAF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9D06C2-3089-7216-3276-5E9D57355496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A7BFB-CC01-C83D-19E8-D892BA188F8C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C7B47-05D3-0891-8267-E79072CF0A28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75195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26EA3D-8E84-A4A2-BDC7-D624CCC759E9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69566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</a:rPr>
              <a:t>(1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F69866-AD87-E29B-41D0-1154C5D7AA54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51490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30BF92-758E-E032-06DA-3FD2726B9BE8}"/>
              </a:ext>
            </a:extLst>
          </p:cNvPr>
          <p:cNvSpPr txBox="1"/>
          <p:nvPr/>
        </p:nvSpPr>
        <p:spPr>
          <a:xfrm>
            <a:off x="3556027" y="4833864"/>
            <a:ext cx="236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(1 x 4)</a:t>
            </a:r>
            <a:r>
              <a:rPr lang="en-US" dirty="0"/>
              <a:t> dot 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 =&gt; </a:t>
            </a:r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  <a:highlight>
                  <a:srgbClr val="FF00FF"/>
                </a:highlight>
              </a:rPr>
              <a:t>(1 x 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1BD27-1EE6-D094-8977-C0F729036EEB}"/>
              </a:ext>
            </a:extLst>
          </p:cNvPr>
          <p:cNvSpPr txBox="1"/>
          <p:nvPr/>
        </p:nvSpPr>
        <p:spPr>
          <a:xfrm>
            <a:off x="27699" y="27659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1570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D061D52-BB0C-5C35-ED3F-0E03AF53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8" y="68627"/>
            <a:ext cx="1336574" cy="16359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EBB853-A82D-292C-DF81-DE20E65764CE}"/>
              </a:ext>
            </a:extLst>
          </p:cNvPr>
          <p:cNvSpPr/>
          <p:nvPr/>
        </p:nvSpPr>
        <p:spPr>
          <a:xfrm>
            <a:off x="1601547" y="1193194"/>
            <a:ext cx="1220724" cy="914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437.929993</a:t>
            </a:r>
            <a:endParaRPr lang="en-US" sz="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5485FC-A544-4F40-3259-827F30DB856E}"/>
              </a:ext>
            </a:extLst>
          </p:cNvPr>
          <p:cNvSpPr/>
          <p:nvPr/>
        </p:nvSpPr>
        <p:spPr>
          <a:xfrm>
            <a:off x="1601547" y="2452596"/>
            <a:ext cx="1220724" cy="914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  <a:latin typeface="-apple-system"/>
              </a:rPr>
              <a:t>440.579987</a:t>
            </a:r>
            <a:endParaRPr lang="en-US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F3CEB-FF37-224F-1172-E3432559FEF3}"/>
              </a:ext>
            </a:extLst>
          </p:cNvPr>
          <p:cNvSpPr/>
          <p:nvPr/>
        </p:nvSpPr>
        <p:spPr>
          <a:xfrm>
            <a:off x="1601547" y="3711998"/>
            <a:ext cx="1220724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effectLst/>
              </a:rPr>
              <a:t>438.779999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26423-29B8-F78A-B67E-D9BE59AF3688}"/>
              </a:ext>
            </a:extLst>
          </p:cNvPr>
          <p:cNvSpPr txBox="1"/>
          <p:nvPr/>
        </p:nvSpPr>
        <p:spPr>
          <a:xfrm>
            <a:off x="1790745" y="50969"/>
            <a:ext cx="75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 </a:t>
            </a:r>
          </a:p>
          <a:p>
            <a:pPr algn="ctr"/>
            <a:r>
              <a:rPr lang="en-US" dirty="0"/>
              <a:t>(1 x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8F468-1855-5963-A018-B891A5BA1A3B}"/>
              </a:ext>
            </a:extLst>
          </p:cNvPr>
          <p:cNvSpPr txBox="1"/>
          <p:nvPr/>
        </p:nvSpPr>
        <p:spPr>
          <a:xfrm>
            <a:off x="3003447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B788B-E6F1-4837-0146-C4A0CB60C336}"/>
              </a:ext>
            </a:extLst>
          </p:cNvPr>
          <p:cNvSpPr/>
          <p:nvPr/>
        </p:nvSpPr>
        <p:spPr>
          <a:xfrm>
            <a:off x="4130421" y="564074"/>
            <a:ext cx="1220724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C619DB-413B-BB5C-B6CD-63A169ABC01C}"/>
              </a:ext>
            </a:extLst>
          </p:cNvPr>
          <p:cNvSpPr/>
          <p:nvPr/>
        </p:nvSpPr>
        <p:spPr>
          <a:xfrm>
            <a:off x="4130421" y="1674988"/>
            <a:ext cx="1220724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B38D4B-E7AF-D90B-D99F-74A64EEF85D3}"/>
              </a:ext>
            </a:extLst>
          </p:cNvPr>
          <p:cNvSpPr/>
          <p:nvPr/>
        </p:nvSpPr>
        <p:spPr>
          <a:xfrm>
            <a:off x="4130421" y="2785902"/>
            <a:ext cx="1220724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78459-A899-D461-4DD3-8EF88F652DED}"/>
              </a:ext>
            </a:extLst>
          </p:cNvPr>
          <p:cNvSpPr/>
          <p:nvPr/>
        </p:nvSpPr>
        <p:spPr>
          <a:xfrm>
            <a:off x="4130421" y="3896816"/>
            <a:ext cx="1220724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1601-D03C-13B0-5B75-F3FEDA937CD8}"/>
              </a:ext>
            </a:extLst>
          </p:cNvPr>
          <p:cNvSpPr txBox="1"/>
          <p:nvPr/>
        </p:nvSpPr>
        <p:spPr>
          <a:xfrm>
            <a:off x="5713223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</a:t>
            </a:r>
          </a:p>
          <a:p>
            <a:pPr algn="ctr"/>
            <a:r>
              <a:rPr lang="en-US" dirty="0"/>
              <a:t>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24C19-0F9A-3894-7E20-F8C6CD21E2C9}"/>
              </a:ext>
            </a:extLst>
          </p:cNvPr>
          <p:cNvSpPr txBox="1"/>
          <p:nvPr/>
        </p:nvSpPr>
        <p:spPr>
          <a:xfrm>
            <a:off x="7022529" y="45953"/>
            <a:ext cx="8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 node</a:t>
            </a:r>
            <a:r>
              <a:rPr lang="en-US" dirty="0"/>
              <a:t>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B7B600-70DD-2D4C-F15F-240DB8753949}"/>
              </a:ext>
            </a:extLst>
          </p:cNvPr>
          <p:cNvSpPr/>
          <p:nvPr/>
        </p:nvSpPr>
        <p:spPr>
          <a:xfrm>
            <a:off x="6838770" y="2452596"/>
            <a:ext cx="1220724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13533-957C-04B3-101A-2A0C935FBFC9}"/>
              </a:ext>
            </a:extLst>
          </p:cNvPr>
          <p:cNvCxnSpPr>
            <a:stCxn id="9" idx="6"/>
            <a:endCxn id="23" idx="1"/>
          </p:cNvCxnSpPr>
          <p:nvPr/>
        </p:nvCxnSpPr>
        <p:spPr>
          <a:xfrm>
            <a:off x="2822271" y="1650394"/>
            <a:ext cx="1486921" cy="15850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20C50B-257F-8F94-FA9B-2D9A29B0230B}"/>
              </a:ext>
            </a:extLst>
          </p:cNvPr>
          <p:cNvCxnSpPr>
            <a:stCxn id="9" idx="6"/>
            <a:endCxn id="21" idx="1"/>
          </p:cNvCxnSpPr>
          <p:nvPr/>
        </p:nvCxnSpPr>
        <p:spPr>
          <a:xfrm flipV="1">
            <a:off x="2822271" y="697985"/>
            <a:ext cx="1486921" cy="95240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9D6EBF-4D40-6FB5-A0DB-7CA4AAB314E7}"/>
              </a:ext>
            </a:extLst>
          </p:cNvPr>
          <p:cNvCxnSpPr>
            <a:stCxn id="9" idx="6"/>
            <a:endCxn id="24" idx="1"/>
          </p:cNvCxnSpPr>
          <p:nvPr/>
        </p:nvCxnSpPr>
        <p:spPr>
          <a:xfrm>
            <a:off x="2822271" y="1650394"/>
            <a:ext cx="1486921" cy="126941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6B221A-BBAE-792B-1A2E-2F1ECCE79118}"/>
              </a:ext>
            </a:extLst>
          </p:cNvPr>
          <p:cNvCxnSpPr>
            <a:stCxn id="9" idx="6"/>
            <a:endCxn id="25" idx="1"/>
          </p:cNvCxnSpPr>
          <p:nvPr/>
        </p:nvCxnSpPr>
        <p:spPr>
          <a:xfrm>
            <a:off x="2822271" y="1650394"/>
            <a:ext cx="1486921" cy="238033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52DF5-CA59-BED7-ED94-62EE6DEC0EB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2822271" y="1021274"/>
            <a:ext cx="1308150" cy="18885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52DB66-29BD-9D92-F835-E2EE0E3951BB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2822271" y="2132188"/>
            <a:ext cx="1308150" cy="777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4B89-AF3C-8CBC-60CD-5EECAF781125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2822271" y="2909796"/>
            <a:ext cx="1308150" cy="33330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117641-E256-780D-E173-F917711ACD3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2822271" y="2909796"/>
            <a:ext cx="1308150" cy="144422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3E565-3667-8FA6-9286-AEEBF64BD92F}"/>
              </a:ext>
            </a:extLst>
          </p:cNvPr>
          <p:cNvCxnSpPr>
            <a:stCxn id="11" idx="6"/>
            <a:endCxn id="21" idx="3"/>
          </p:cNvCxnSpPr>
          <p:nvPr/>
        </p:nvCxnSpPr>
        <p:spPr>
          <a:xfrm flipV="1">
            <a:off x="2822271" y="1344563"/>
            <a:ext cx="1486921" cy="28246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CD21AF-F3ED-855F-8541-D1959FDE2189}"/>
              </a:ext>
            </a:extLst>
          </p:cNvPr>
          <p:cNvCxnSpPr>
            <a:stCxn id="11" idx="6"/>
            <a:endCxn id="23" idx="3"/>
          </p:cNvCxnSpPr>
          <p:nvPr/>
        </p:nvCxnSpPr>
        <p:spPr>
          <a:xfrm flipV="1">
            <a:off x="2822271" y="2455477"/>
            <a:ext cx="1486921" cy="1713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5062A-9420-EBA1-E726-E85020EB1A01}"/>
              </a:ext>
            </a:extLst>
          </p:cNvPr>
          <p:cNvCxnSpPr>
            <a:stCxn id="11" idx="6"/>
            <a:endCxn id="24" idx="3"/>
          </p:cNvCxnSpPr>
          <p:nvPr/>
        </p:nvCxnSpPr>
        <p:spPr>
          <a:xfrm flipV="1">
            <a:off x="2822271" y="3566391"/>
            <a:ext cx="1486921" cy="6028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83F3A8-DB53-B068-7355-A7B7E7F88AFA}"/>
              </a:ext>
            </a:extLst>
          </p:cNvPr>
          <p:cNvCxnSpPr>
            <a:stCxn id="11" idx="6"/>
            <a:endCxn id="25" idx="3"/>
          </p:cNvCxnSpPr>
          <p:nvPr/>
        </p:nvCxnSpPr>
        <p:spPr>
          <a:xfrm>
            <a:off x="2822271" y="4169198"/>
            <a:ext cx="1486921" cy="508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30BF92-758E-E032-06DA-3FD2726B9BE8}"/>
              </a:ext>
            </a:extLst>
          </p:cNvPr>
          <p:cNvSpPr txBox="1"/>
          <p:nvPr/>
        </p:nvSpPr>
        <p:spPr>
          <a:xfrm>
            <a:off x="3556027" y="4833864"/>
            <a:ext cx="236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(1 x 4)</a:t>
            </a:r>
            <a:r>
              <a:rPr lang="en-US" dirty="0"/>
              <a:t> dot (4 x 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) =&gt; </a:t>
            </a:r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0DBCF-BC02-4CF7-46EF-7AA3C1080CA4}"/>
              </a:ext>
            </a:extLst>
          </p:cNvPr>
          <p:cNvSpPr txBox="1"/>
          <p:nvPr/>
        </p:nvSpPr>
        <p:spPr>
          <a:xfrm>
            <a:off x="1022211" y="4835723"/>
            <a:ext cx="26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 x 3) dot (3 x </a:t>
            </a:r>
            <a:r>
              <a:rPr lang="en-US" dirty="0">
                <a:solidFill>
                  <a:srgbClr val="92D050"/>
                </a:solidFill>
              </a:rPr>
              <a:t>4</a:t>
            </a:r>
            <a:r>
              <a:rPr lang="en-US" dirty="0"/>
              <a:t>) =&gt; </a:t>
            </a:r>
            <a:r>
              <a:rPr lang="en-US" dirty="0">
                <a:solidFill>
                  <a:schemeClr val="tx1"/>
                </a:solidFill>
                <a:highlight>
                  <a:srgbClr val="FF00FF"/>
                </a:highlight>
              </a:rPr>
              <a:t>(1 x 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5A3F7-24D8-D49A-B369-F46C3CA9A75A}"/>
              </a:ext>
            </a:extLst>
          </p:cNvPr>
          <p:cNvSpPr txBox="1"/>
          <p:nvPr/>
        </p:nvSpPr>
        <p:spPr>
          <a:xfrm>
            <a:off x="4312753" y="38527"/>
            <a:ext cx="9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92D050"/>
                </a:solidFill>
              </a:rPr>
              <a:t>4 nodes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BD403D-5D9F-0CE0-6565-B0B2A68A161A}"/>
              </a:ext>
            </a:extLst>
          </p:cNvPr>
          <p:cNvCxnSpPr>
            <a:stCxn id="21" idx="6"/>
            <a:endCxn id="30" idx="0"/>
          </p:cNvCxnSpPr>
          <p:nvPr/>
        </p:nvCxnSpPr>
        <p:spPr>
          <a:xfrm>
            <a:off x="5351145" y="1021274"/>
            <a:ext cx="2097987" cy="14313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147F62-6BF3-2E22-EDC2-89EC9EFC413C}"/>
              </a:ext>
            </a:extLst>
          </p:cNvPr>
          <p:cNvCxnSpPr>
            <a:stCxn id="23" idx="6"/>
            <a:endCxn id="30" idx="1"/>
          </p:cNvCxnSpPr>
          <p:nvPr/>
        </p:nvCxnSpPr>
        <p:spPr>
          <a:xfrm>
            <a:off x="5351145" y="2132188"/>
            <a:ext cx="1666396" cy="4543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791108-F0A0-C0EA-B649-FA60AB3E19D5}"/>
              </a:ext>
            </a:extLst>
          </p:cNvPr>
          <p:cNvCxnSpPr>
            <a:stCxn id="24" idx="6"/>
            <a:endCxn id="30" idx="3"/>
          </p:cNvCxnSpPr>
          <p:nvPr/>
        </p:nvCxnSpPr>
        <p:spPr>
          <a:xfrm flipV="1">
            <a:off x="5351145" y="3233085"/>
            <a:ext cx="1666396" cy="100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626263-AEB1-D009-3A36-777F80FAD417}"/>
              </a:ext>
            </a:extLst>
          </p:cNvPr>
          <p:cNvCxnSpPr>
            <a:stCxn id="25" idx="6"/>
            <a:endCxn id="30" idx="4"/>
          </p:cNvCxnSpPr>
          <p:nvPr/>
        </p:nvCxnSpPr>
        <p:spPr>
          <a:xfrm flipV="1">
            <a:off x="5351145" y="3366996"/>
            <a:ext cx="2097987" cy="9870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325736C-42D9-F137-6E73-E1BADB494557}"/>
              </a:ext>
            </a:extLst>
          </p:cNvPr>
          <p:cNvSpPr txBox="1"/>
          <p:nvPr/>
        </p:nvSpPr>
        <p:spPr>
          <a:xfrm>
            <a:off x="7103524" y="481121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(1 x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41F3C-8BB1-FDC8-D83E-78301DE244B3}"/>
              </a:ext>
            </a:extLst>
          </p:cNvPr>
          <p:cNvSpPr txBox="1"/>
          <p:nvPr/>
        </p:nvSpPr>
        <p:spPr>
          <a:xfrm>
            <a:off x="16014" y="280813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29360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https://dl.acm.org/doi/10.1145/3340555.3353737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" y="444599"/>
            <a:ext cx="9144000" cy="3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https://arxiv.org/pdf/2208.11868.pdf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4" y="688650"/>
            <a:ext cx="6864225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01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68375" y="1476875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Inputs</a:t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737400" y="1949800"/>
            <a:ext cx="2919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 of emotion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Interpretability of what led to what classification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211025" y="2634750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r>
              <a:rPr lang="en">
                <a:solidFill>
                  <a:schemeClr val="dk1"/>
                </a:solidFill>
              </a:rPr>
              <a:t>Inputs</a:t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995125" y="1949800"/>
            <a:ext cx="7674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6816350" y="215200"/>
            <a:ext cx="2220600" cy="25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Hand-crafted (openSmile) vs end-to-end (openFace) using correlation or feature extraction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NID (feed forward)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SincNet (Convolutional filters)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124025" y="3644350"/>
            <a:ext cx="3657300" cy="130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- Extract feature sets (with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openSMILE</a:t>
            </a:r>
            <a:r>
              <a:rPr lang="en"/>
              <a:t>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MFCC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PLP-CC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Prosody (Pitch + Loudness)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Etc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6100625" y="1949800"/>
            <a:ext cx="2094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OUTPUT: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emotion (Angry, Happy, Neutral, Sad)</a:t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1809700" y="1993300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INPUT: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MSP-IMPROV (audio)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3895500" y="107375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MIDTERM REPORT</a:t>
            </a:r>
            <a:endParaRPr/>
          </a:p>
        </p:txBody>
      </p:sp>
      <p:cxnSp>
        <p:nvCxnSpPr>
          <p:cNvPr id="89" name="Google Shape;89;p18"/>
          <p:cNvCxnSpPr>
            <a:stCxn id="87" idx="3"/>
            <a:endCxn id="86" idx="1"/>
          </p:cNvCxnSpPr>
          <p:nvPr/>
        </p:nvCxnSpPr>
        <p:spPr>
          <a:xfrm>
            <a:off x="3162700" y="2398300"/>
            <a:ext cx="29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mlp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096988" y="2305412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77270" y="224813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2781448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3589001" y="3786851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MLP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4037370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5285917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133161" y="2248139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6596181" y="240758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6892155" y="389457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2781447" y="2926941"/>
            <a:ext cx="357372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C00F-2C4D-A822-5DA1-40F5B1B6D460}"/>
              </a:ext>
            </a:extLst>
          </p:cNvPr>
          <p:cNvSpPr txBox="1"/>
          <p:nvPr/>
        </p:nvSpPr>
        <p:spPr>
          <a:xfrm>
            <a:off x="1908385" y="118826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[samples, timesteps]</a:t>
            </a:r>
          </a:p>
        </p:txBody>
      </p:sp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DE2429F0-0478-9E50-5767-E0C1E4AC84C7}"/>
              </a:ext>
            </a:extLst>
          </p:cNvPr>
          <p:cNvSpPr/>
          <p:nvPr/>
        </p:nvSpPr>
        <p:spPr>
          <a:xfrm rot="13598856">
            <a:off x="2606047" y="1738392"/>
            <a:ext cx="844421" cy="264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882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468"/>
          <a:stretch/>
        </p:blipFill>
        <p:spPr>
          <a:xfrm>
            <a:off x="577550" y="660925"/>
            <a:ext cx="3776875" cy="2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75" y="660925"/>
            <a:ext cx="3776875" cy="284035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3718000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167850" y="15695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7699125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7232325" y="12860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840788" y="3251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041622" y="325100"/>
            <a:ext cx="11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359525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3" name="Google Shape;103;p19"/>
          <p:cNvSpPr txBox="1"/>
          <p:nvPr/>
        </p:nvSpPr>
        <p:spPr>
          <a:xfrm>
            <a:off x="7316850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4" name="Google Shape;104;p19"/>
          <p:cNvSpPr txBox="1"/>
          <p:nvPr/>
        </p:nvSpPr>
        <p:spPr>
          <a:xfrm>
            <a:off x="2600925" y="15014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  <p:sp>
        <p:nvSpPr>
          <p:cNvPr id="105" name="Google Shape;105;p19"/>
          <p:cNvSpPr txBox="1"/>
          <p:nvPr/>
        </p:nvSpPr>
        <p:spPr>
          <a:xfrm>
            <a:off x="6659275" y="12739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3963463" y="27486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070125" y="135925"/>
            <a:ext cx="10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0" y="3230975"/>
            <a:ext cx="1216501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550" y="3230975"/>
            <a:ext cx="1470768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962" y="3230975"/>
            <a:ext cx="1432040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652" y="3231418"/>
            <a:ext cx="1432039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6339" y="3230975"/>
            <a:ext cx="1551386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75" y="3231425"/>
            <a:ext cx="1295801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7075" y="612075"/>
            <a:ext cx="1470775" cy="175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8276" y="612075"/>
            <a:ext cx="1470775" cy="17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8300" y="624513"/>
            <a:ext cx="1366599" cy="1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5375" y="593563"/>
            <a:ext cx="1366600" cy="18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917323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3" name="Google Shape;123;p20"/>
          <p:cNvSpPr txBox="1"/>
          <p:nvPr/>
        </p:nvSpPr>
        <p:spPr>
          <a:xfrm>
            <a:off x="368298" y="44732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4" name="Google Shape;124;p20"/>
          <p:cNvSpPr txBox="1"/>
          <p:nvPr/>
        </p:nvSpPr>
        <p:spPr>
          <a:xfrm>
            <a:off x="3770774" y="23716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5" name="Google Shape;125;p20"/>
          <p:cNvSpPr txBox="1"/>
          <p:nvPr/>
        </p:nvSpPr>
        <p:spPr>
          <a:xfrm>
            <a:off x="183802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6" name="Google Shape;126;p20"/>
          <p:cNvSpPr txBox="1"/>
          <p:nvPr/>
        </p:nvSpPr>
        <p:spPr>
          <a:xfrm>
            <a:off x="5367898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7" name="Google Shape;127;p20"/>
          <p:cNvSpPr txBox="1"/>
          <p:nvPr/>
        </p:nvSpPr>
        <p:spPr>
          <a:xfrm>
            <a:off x="340447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8" name="Google Shape;128;p20"/>
          <p:cNvSpPr txBox="1"/>
          <p:nvPr/>
        </p:nvSpPr>
        <p:spPr>
          <a:xfrm>
            <a:off x="6926399" y="23716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29" name="Google Shape;129;p20"/>
          <p:cNvSpPr txBox="1"/>
          <p:nvPr/>
        </p:nvSpPr>
        <p:spPr>
          <a:xfrm>
            <a:off x="5028374" y="44732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30" name="Google Shape;130;p20"/>
          <p:cNvSpPr txBox="1"/>
          <p:nvPr/>
        </p:nvSpPr>
        <p:spPr>
          <a:xfrm>
            <a:off x="6461988" y="4473250"/>
            <a:ext cx="78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Disgust</a:t>
            </a:r>
            <a:endParaRPr sz="1200"/>
          </a:p>
        </p:txBody>
      </p:sp>
      <p:sp>
        <p:nvSpPr>
          <p:cNvPr id="131" name="Google Shape;131;p20"/>
          <p:cNvSpPr txBox="1"/>
          <p:nvPr/>
        </p:nvSpPr>
        <p:spPr>
          <a:xfrm>
            <a:off x="8205297" y="4473250"/>
            <a:ext cx="5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Fear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5984325" y="418675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35" y="2868225"/>
            <a:ext cx="2717065" cy="1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l="59897" b="16853"/>
          <a:stretch/>
        </p:blipFill>
        <p:spPr>
          <a:xfrm>
            <a:off x="5193625" y="4065938"/>
            <a:ext cx="684201" cy="68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l="69608"/>
          <a:stretch/>
        </p:blipFill>
        <p:spPr>
          <a:xfrm>
            <a:off x="5694501" y="3729675"/>
            <a:ext cx="684203" cy="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r="64802"/>
          <a:stretch/>
        </p:blipFill>
        <p:spPr>
          <a:xfrm>
            <a:off x="6236974" y="4065950"/>
            <a:ext cx="684199" cy="6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5945250" y="47327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42" name="Google Shape;142;p21"/>
          <p:cNvSpPr/>
          <p:nvPr/>
        </p:nvSpPr>
        <p:spPr>
          <a:xfrm rot="5400000">
            <a:off x="4289517" y="22749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1"/>
          <p:cNvSpPr/>
          <p:nvPr/>
        </p:nvSpPr>
        <p:spPr>
          <a:xfrm rot="5400000">
            <a:off x="5986817" y="339826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3442900" y="1829425"/>
            <a:ext cx="20985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5400000">
            <a:off x="4289517" y="14865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768050" y="1052000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5400000">
            <a:off x="4289505" y="7091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768038" y="274575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193625" y="2835800"/>
            <a:ext cx="2098500" cy="40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Feature Extraction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4234850" y="3017575"/>
            <a:ext cx="405300" cy="191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8100259">
            <a:off x="2985466" y="23784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1"/>
          <p:cNvSpPr/>
          <p:nvPr/>
        </p:nvSpPr>
        <p:spPr>
          <a:xfrm rot="2700259">
            <a:off x="5382466" y="2378484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5393600" y="741925"/>
            <a:ext cx="4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1"/>
          <p:cNvSpPr txBox="1"/>
          <p:nvPr/>
        </p:nvSpPr>
        <p:spPr>
          <a:xfrm>
            <a:off x="5926425" y="453325"/>
            <a:ext cx="199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 modal interaction diagnose via EMAP</a:t>
            </a:r>
            <a:endParaRPr sz="1000"/>
          </a:p>
        </p:txBody>
      </p:sp>
      <p:sp>
        <p:nvSpPr>
          <p:cNvPr id="155" name="Google Shape;155;p21"/>
          <p:cNvSpPr/>
          <p:nvPr/>
        </p:nvSpPr>
        <p:spPr>
          <a:xfrm rot="5400000">
            <a:off x="1682592" y="23784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1"/>
          <p:cNvSpPr/>
          <p:nvPr/>
        </p:nvSpPr>
        <p:spPr>
          <a:xfrm rot="5400000">
            <a:off x="7041967" y="24053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834275" y="1604750"/>
            <a:ext cx="199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Interpretability&gt;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SincNet Filter Analysis </a:t>
            </a:r>
            <a:endParaRPr sz="1000"/>
          </a:p>
        </p:txBody>
      </p:sp>
      <p:sp>
        <p:nvSpPr>
          <p:cNvPr id="158" name="Google Shape;158;p21"/>
          <p:cNvSpPr/>
          <p:nvPr/>
        </p:nvSpPr>
        <p:spPr>
          <a:xfrm>
            <a:off x="892175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6375700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361750" y="1527800"/>
            <a:ext cx="187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Visual Explanation via GradCAM</a:t>
            </a:r>
            <a:endParaRPr sz="1000"/>
          </a:p>
        </p:txBody>
      </p:sp>
      <p:sp>
        <p:nvSpPr>
          <p:cNvPr id="161" name="Google Shape;161;p21"/>
          <p:cNvSpPr txBox="1"/>
          <p:nvPr/>
        </p:nvSpPr>
        <p:spPr>
          <a:xfrm>
            <a:off x="4041488" y="3254138"/>
            <a:ext cx="7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Fusion</a:t>
            </a:r>
            <a:endParaRPr sz="1000" b="1"/>
          </a:p>
        </p:txBody>
      </p:sp>
      <p:sp>
        <p:nvSpPr>
          <p:cNvPr id="162" name="Google Shape;162;p21"/>
          <p:cNvSpPr txBox="1"/>
          <p:nvPr/>
        </p:nvSpPr>
        <p:spPr>
          <a:xfrm>
            <a:off x="6684750" y="3648500"/>
            <a:ext cx="251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IF: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EMAP score is higher than threshold,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bimodal prediction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ELSE: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more confident unimodal prediction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 idx="4294967295"/>
          </p:nvPr>
        </p:nvSpPr>
        <p:spPr>
          <a:xfrm>
            <a:off x="0" y="467075"/>
            <a:ext cx="91440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- preprocessing</a:t>
            </a:r>
            <a:endParaRPr dirty="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18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62900"/>
            <a:ext cx="9144002" cy="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775" y="3026325"/>
            <a:ext cx="1999102" cy="149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500" y="30263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7000" y="32829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1156" y="3705970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3325" y="3102525"/>
            <a:ext cx="902066" cy="74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6779" y="3348672"/>
            <a:ext cx="902066" cy="74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4960" y="3662006"/>
            <a:ext cx="902066" cy="7478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1275450" y="45627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&lt;Video&gt;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4270550" y="452565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&lt;Image frames&gt;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7128450" y="4534363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Faces&gt;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rot="10800000">
            <a:off x="3320605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2"/>
          <p:cNvSpPr/>
          <p:nvPr/>
        </p:nvSpPr>
        <p:spPr>
          <a:xfrm rot="10800000">
            <a:off x="6514030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866" y="1475475"/>
            <a:ext cx="2643575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062363" y="217155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&lt;Audio&gt;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10800000">
            <a:off x="3320605" y="17139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4053325" y="1423975"/>
            <a:ext cx="1808024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053288" y="21615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Silence&gt;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10800000">
            <a:off x="6514030" y="16610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052750" y="12915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205150" y="14439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357550" y="1596350"/>
            <a:ext cx="1350599" cy="50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6727400" y="2128675"/>
            <a:ext cx="23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&lt;Shared Fixed Length&gt;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6825150" y="2168259"/>
            <a:ext cx="1442100" cy="54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Cross modal interaction diagnose via EMAP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t="55323"/>
          <a:stretch/>
        </p:blipFill>
        <p:spPr>
          <a:xfrm>
            <a:off x="378100" y="1052125"/>
            <a:ext cx="2307562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810100" y="46771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99" name="Google Shape;199;p23"/>
          <p:cNvSpPr/>
          <p:nvPr/>
        </p:nvSpPr>
        <p:spPr>
          <a:xfrm>
            <a:off x="2380838" y="31829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8100259">
            <a:off x="4503603" y="29356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23"/>
          <p:cNvSpPr/>
          <p:nvPr/>
        </p:nvSpPr>
        <p:spPr>
          <a:xfrm rot="-8099482">
            <a:off x="4503588" y="1662036"/>
            <a:ext cx="507080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4161750" y="74205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3"/>
          <p:cNvSpPr/>
          <p:nvPr/>
        </p:nvSpPr>
        <p:spPr>
          <a:xfrm rot="10800000">
            <a:off x="2004867" y="39324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3"/>
          <p:cNvSpPr/>
          <p:nvPr/>
        </p:nvSpPr>
        <p:spPr>
          <a:xfrm rot="10800000">
            <a:off x="6212380" y="23362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7081100" y="31475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&lt;Adding Interpretability&gt;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SincNet Filter Analysis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489350" y="742038"/>
            <a:ext cx="532800" cy="40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25" y="31974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25" y="34540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981" y="3877070"/>
            <a:ext cx="702694" cy="800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5137800" y="1609076"/>
            <a:ext cx="200100" cy="16803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722450" y="3240475"/>
            <a:ext cx="112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&lt;Early/Late Fusion&gt;</a:t>
            </a:r>
            <a:endParaRPr sz="8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900" y="179788"/>
            <a:ext cx="1523387" cy="11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7081100" y="425410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&lt;Adding Explainability&gt;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Visual Explanation via GradCAM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066950" y="25842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cxnSp>
        <p:nvCxnSpPr>
          <p:cNvPr id="215" name="Google Shape;215;p23"/>
          <p:cNvCxnSpPr/>
          <p:nvPr/>
        </p:nvCxnSpPr>
        <p:spPr>
          <a:xfrm>
            <a:off x="4123800" y="448110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3"/>
          <p:cNvSpPr txBox="1"/>
          <p:nvPr/>
        </p:nvSpPr>
        <p:spPr>
          <a:xfrm>
            <a:off x="4029000" y="399747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sp>
        <p:nvSpPr>
          <p:cNvPr id="217" name="Google Shape;217;p23"/>
          <p:cNvSpPr/>
          <p:nvPr/>
        </p:nvSpPr>
        <p:spPr>
          <a:xfrm rot="10800000">
            <a:off x="5451717" y="22989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5816850" y="1863375"/>
            <a:ext cx="200100" cy="100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5816850" y="2049275"/>
            <a:ext cx="200100" cy="204300"/>
          </a:xfrm>
          <a:prstGeom prst="rect">
            <a:avLst/>
          </a:prstGeom>
          <a:solidFill>
            <a:srgbClr val="73BF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5816850" y="22535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5816850" y="24578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816850" y="26621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468988" y="2790275"/>
            <a:ext cx="89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&lt;Bimodal Classification&gt;</a:t>
            </a:r>
            <a:endParaRPr sz="8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1850" y="4059975"/>
            <a:ext cx="1876800" cy="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2533238" y="33353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685638" y="34877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Deep Feature Extraction using ViT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2357350" y="3322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2509750" y="4846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2662150" y="6370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SincNet Filter + Convolutional Filters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739E37-ACC5-64BD-D91D-527A2AF8C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447448"/>
            <a:ext cx="9032682" cy="609582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Contextualized Word Embedding Enhanced Event Temporal Relation Extraction for Story Understanding </a:t>
            </a:r>
            <a:r>
              <a:rPr lang="en-US" sz="2000" dirty="0" err="1"/>
              <a:t>Rujun</a:t>
            </a:r>
            <a:r>
              <a:rPr lang="en-US" sz="2000" dirty="0"/>
              <a:t> Han </a:t>
            </a:r>
            <a:r>
              <a:rPr lang="en-US" sz="2000" dirty="0" err="1"/>
              <a:t>Mengyue</a:t>
            </a:r>
            <a:r>
              <a:rPr lang="en-US" sz="2000" dirty="0"/>
              <a:t> Liang Bashar </a:t>
            </a:r>
            <a:r>
              <a:rPr lang="en-US" sz="2000" dirty="0" err="1"/>
              <a:t>Alhafni</a:t>
            </a:r>
            <a:r>
              <a:rPr lang="en-US" sz="2000" dirty="0"/>
              <a:t> </a:t>
            </a:r>
            <a:r>
              <a:rPr lang="en-US" sz="2000" dirty="0" err="1"/>
              <a:t>Nanyun</a:t>
            </a:r>
            <a:r>
              <a:rPr lang="en-US" sz="2000" dirty="0"/>
              <a:t> Peng</a:t>
            </a:r>
          </a:p>
        </p:txBody>
      </p:sp>
      <p:pic>
        <p:nvPicPr>
          <p:cNvPr id="6" name="Picture 5" descr="A paper with text on it&#10;&#10;Description automatically generated with low confidence">
            <a:extLst>
              <a:ext uri="{FF2B5EF4-FFF2-40B4-BE49-F238E27FC236}">
                <a16:creationId xmlns:a16="http://schemas.microsoft.com/office/drawing/2014/main" id="{3E92B489-B375-3810-940E-FF259F07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8461" y="534726"/>
            <a:ext cx="4277805" cy="32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cnn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6200000">
            <a:off x="961028" y="74358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293400" y="17454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158505" y="3285442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Conv1D (filters=64)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516036" y="1187415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CNN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1295906" y="2150486"/>
            <a:ext cx="1257449" cy="164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MaxPooling1D (</a:t>
            </a:r>
            <a:r>
              <a:rPr lang="en-US" dirty="0" err="1"/>
              <a:t>pool_size</a:t>
            </a:r>
            <a:r>
              <a:rPr lang="en-US" dirty="0"/>
              <a:t>=2)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6695741" y="3109140"/>
            <a:ext cx="70406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802917" y="3109140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3127504" y="1049572"/>
            <a:ext cx="3774227" cy="6722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7112884" y="1217764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158504" y="3964244"/>
            <a:ext cx="724129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590A6-3EA0-888B-35D7-7DC6253389F0}"/>
              </a:ext>
            </a:extLst>
          </p:cNvPr>
          <p:cNvSpPr/>
          <p:nvPr/>
        </p:nvSpPr>
        <p:spPr>
          <a:xfrm>
            <a:off x="2673845" y="3251973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1CF902F8-0E16-84EB-7C75-B7ACE4470C11}"/>
              </a:ext>
            </a:extLst>
          </p:cNvPr>
          <p:cNvSpPr/>
          <p:nvPr/>
        </p:nvSpPr>
        <p:spPr>
          <a:xfrm rot="10800000">
            <a:off x="7453372" y="32692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58EAE-F98E-DD27-6CDD-71CEE57F1E31}"/>
              </a:ext>
            </a:extLst>
          </p:cNvPr>
          <p:cNvSpPr/>
          <p:nvPr/>
        </p:nvSpPr>
        <p:spPr>
          <a:xfrm>
            <a:off x="3937519" y="3234114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(50,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3754F-220E-0DD7-2026-0EB40A1C9FB0}"/>
              </a:ext>
            </a:extLst>
          </p:cNvPr>
          <p:cNvSpPr/>
          <p:nvPr/>
        </p:nvSpPr>
        <p:spPr>
          <a:xfrm>
            <a:off x="5080979" y="2989690"/>
            <a:ext cx="1257448" cy="738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</a:t>
            </a:r>
            <a:r>
              <a:rPr lang="en-US" dirty="0" err="1"/>
              <a:t>forecasting_step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67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lstm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096988" y="2305412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77270" y="224813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2781448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(50,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3589001" y="4177981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</a:t>
            </a:r>
            <a:r>
              <a:rPr lang="en" dirty="0" err="1"/>
              <a:t>lstm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4037369" y="2067339"/>
            <a:ext cx="1138929" cy="689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</a:t>
            </a:r>
            <a:r>
              <a:rPr lang="en-US" dirty="0" err="1"/>
              <a:t>forecasting_step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5285917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133161" y="2248139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6596181" y="240758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6892155" y="428570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2819969" y="3539640"/>
            <a:ext cx="357372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751EB-6740-48C1-F36A-6D2FFBC75ADB}"/>
              </a:ext>
            </a:extLst>
          </p:cNvPr>
          <p:cNvSpPr txBox="1"/>
          <p:nvPr/>
        </p:nvSpPr>
        <p:spPr>
          <a:xfrm>
            <a:off x="5114486" y="733796"/>
            <a:ext cx="3910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X_input</a:t>
            </a:r>
            <a:r>
              <a:rPr lang="en-US" dirty="0"/>
              <a:t> shape = [samples, timesteps, features]</a:t>
            </a:r>
          </a:p>
        </p:txBody>
      </p:sp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CB5ACEDA-603D-BDE6-481C-9BBF567D6583}"/>
              </a:ext>
            </a:extLst>
          </p:cNvPr>
          <p:cNvSpPr/>
          <p:nvPr/>
        </p:nvSpPr>
        <p:spPr>
          <a:xfrm rot="13641731">
            <a:off x="2219367" y="1410567"/>
            <a:ext cx="1232408" cy="372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D7CCA-885C-51C6-614F-716CBFACB0E3}"/>
              </a:ext>
            </a:extLst>
          </p:cNvPr>
          <p:cNvSpPr txBox="1"/>
          <p:nvPr/>
        </p:nvSpPr>
        <p:spPr>
          <a:xfrm>
            <a:off x="828613" y="637246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prior_observations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9647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- model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407897" y="2062930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57313" y="3334133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F3F51-469D-BA20-A070-41C2337138F8}"/>
              </a:ext>
            </a:extLst>
          </p:cNvPr>
          <p:cNvSpPr/>
          <p:nvPr/>
        </p:nvSpPr>
        <p:spPr>
          <a:xfrm>
            <a:off x="2956910" y="2062506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5C631-C73D-84EF-E565-848F0F857324}"/>
              </a:ext>
            </a:extLst>
          </p:cNvPr>
          <p:cNvSpPr txBox="1"/>
          <p:nvPr/>
        </p:nvSpPr>
        <p:spPr>
          <a:xfrm>
            <a:off x="2549082" y="333413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Error</a:t>
            </a:r>
            <a:endParaRPr lang="en-US" dirty="0"/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0A80B43F-95F1-9A5B-754C-276EC7019D95}"/>
              </a:ext>
            </a:extLst>
          </p:cNvPr>
          <p:cNvSpPr/>
          <p:nvPr/>
        </p:nvSpPr>
        <p:spPr>
          <a:xfrm rot="10800000">
            <a:off x="2163141" y="22147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399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52F70F-0C68-4D69-1CA3-966EF166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Darian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8B2D6-7011-5B60-5441-A0F0288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2" t="6029" r="8320" b="6783"/>
          <a:stretch/>
        </p:blipFill>
        <p:spPr>
          <a:xfrm>
            <a:off x="5287617" y="60167"/>
            <a:ext cx="3697357" cy="5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6D1B1-7070-BA25-60FA-B99AF82A4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087E4-E7D0-A0EB-1B84-386DE2D4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FA267-82A7-BA5E-8251-7624C5CCF2B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To understand layers: https://</a:t>
            </a:r>
            <a:r>
              <a:rPr lang="en-US" dirty="0" err="1"/>
              <a:t>youtu.be</a:t>
            </a:r>
            <a:r>
              <a:rPr lang="en-US" dirty="0"/>
              <a:t>/qFJeN9V1ZsI?t=1199</a:t>
            </a:r>
          </a:p>
        </p:txBody>
      </p:sp>
    </p:spTree>
    <p:extLst>
      <p:ext uri="{BB962C8B-B14F-4D97-AF65-F5344CB8AC3E}">
        <p14:creationId xmlns:p14="http://schemas.microsoft.com/office/powerpoint/2010/main" val="9798325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3028</Words>
  <Application>Microsoft Macintosh PowerPoint</Application>
  <PresentationFormat>On-screen Show (16:9)</PresentationFormat>
  <Paragraphs>601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-apple-system</vt:lpstr>
      <vt:lpstr>Arial</vt:lpstr>
      <vt:lpstr>Helvetica Neue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- preprocessing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Detravious J. Brinkley</cp:lastModifiedBy>
  <cp:revision>26</cp:revision>
  <dcterms:modified xsi:type="dcterms:W3CDTF">2023-07-01T04:55:34Z</dcterms:modified>
</cp:coreProperties>
</file>